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0"/>
  </p:notesMasterIdLst>
  <p:sldIdLst>
    <p:sldId id="256" r:id="rId4"/>
    <p:sldId id="257" r:id="rId5"/>
    <p:sldId id="258" r:id="rId6"/>
    <p:sldId id="259" r:id="rId7"/>
    <p:sldId id="260" r:id="rId8"/>
    <p:sldId id="318" r:id="rId9"/>
    <p:sldId id="293" r:id="rId10"/>
    <p:sldId id="317" r:id="rId11"/>
    <p:sldId id="320" r:id="rId12"/>
    <p:sldId id="295" r:id="rId13"/>
    <p:sldId id="297" r:id="rId14"/>
    <p:sldId id="307" r:id="rId15"/>
    <p:sldId id="308" r:id="rId16"/>
    <p:sldId id="321" r:id="rId17"/>
    <p:sldId id="298" r:id="rId18"/>
    <p:sldId id="299" r:id="rId19"/>
    <p:sldId id="300" r:id="rId20"/>
    <p:sldId id="301" r:id="rId21"/>
    <p:sldId id="302" r:id="rId22"/>
    <p:sldId id="261" r:id="rId23"/>
    <p:sldId id="262" r:id="rId24"/>
    <p:sldId id="263" r:id="rId25"/>
    <p:sldId id="30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82" r:id="rId36"/>
    <p:sldId id="294" r:id="rId37"/>
    <p:sldId id="283" r:id="rId38"/>
    <p:sldId id="310" r:id="rId39"/>
    <p:sldId id="311" r:id="rId40"/>
    <p:sldId id="312" r:id="rId41"/>
    <p:sldId id="313" r:id="rId42"/>
    <p:sldId id="314" r:id="rId43"/>
    <p:sldId id="309" r:id="rId44"/>
    <p:sldId id="315" r:id="rId45"/>
    <p:sldId id="319" r:id="rId46"/>
    <p:sldId id="316" r:id="rId47"/>
    <p:sldId id="284" r:id="rId48"/>
    <p:sldId id="285" r:id="rId49"/>
    <p:sldId id="304" r:id="rId50"/>
    <p:sldId id="286" r:id="rId51"/>
    <p:sldId id="287" r:id="rId52"/>
    <p:sldId id="288" r:id="rId53"/>
    <p:sldId id="305" r:id="rId54"/>
    <p:sldId id="289" r:id="rId55"/>
    <p:sldId id="290" r:id="rId56"/>
    <p:sldId id="291" r:id="rId57"/>
    <p:sldId id="306" r:id="rId58"/>
    <p:sldId id="292" r:id="rId5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5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-9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Different</a:t>
            </a:r>
            <a:r>
              <a:rPr lang="en-US" sz="1466" baseline="0" dirty="0" smtClean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72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852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41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</a:t>
            </a:r>
            <a:r>
              <a:rPr lang="en-US" baseline="0" dirty="0" smtClean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</a:t>
            </a:r>
            <a:r>
              <a:rPr lang="en-US" baseline="0" dirty="0" smtClean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4" Type="http://schemas.openxmlformats.org/officeDocument/2006/relationships/hyperlink" Target="https://developers.google.com/edu/python/lis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python.org/3/tutorial/introduction.html%23string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HILT </a:t>
            </a:r>
            <a:r>
              <a:rPr lang="en" dirty="0" smtClean="0"/>
              <a:t>201</a:t>
            </a:r>
            <a:r>
              <a:rPr lang="en-US" dirty="0"/>
              <a:t>8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that we can call the current point in the loop anything we want: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[nugget for nugget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 list of 5 numbers, use a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[1,2,3,4,5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nugget in </a:t>
            </a:r>
            <a:r>
              <a:rPr lang="en-US" sz="20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(nugget 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[number +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10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</a:t>
            </a:r>
            <a:r>
              <a:rPr lang="en" dirty="0" smtClean="0"/>
              <a:t>a list of </a:t>
            </a:r>
            <a:r>
              <a:rPr lang="en" dirty="0"/>
              <a:t>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</a:t>
            </a:r>
            <a:r>
              <a:rPr lang="en" b="1" dirty="0" smtClean="0">
                <a:solidFill>
                  <a:srgbClr val="4D4D4D"/>
                </a:solidFill>
              </a:rPr>
              <a:t>loop</a:t>
            </a:r>
            <a:endParaRPr lang="en-US" b="1" dirty="0" smtClean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 smtClean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</a:t>
            </a:r>
            <a:r>
              <a:rPr lang="en" dirty="0" smtClean="0"/>
              <a:t>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 smtClean="0"/>
              <a:t> </a:t>
            </a:r>
            <a:r>
              <a:rPr lang="en" dirty="0"/>
              <a:t>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 smtClean="0"/>
              <a:t>list, </a:t>
            </a:r>
            <a:r>
              <a:rPr lang="en" dirty="0"/>
              <a:t>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  <a:endParaRPr lang="en" sz="3000" dirty="0">
              <a:solidFill>
                <a:schemeClr val="tx1">
                  <a:lumMod val="50000"/>
                  <a:lumOff val="50000"/>
                </a:schemeClr>
              </a:solidFill>
              <a:latin typeface="Ubuntu"/>
              <a:ea typeface="arial"/>
              <a:cs typeface="Ubuntu"/>
              <a:sym typeface="arial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 smtClean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</a:t>
            </a: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VA</a:t>
            </a:r>
            <a:r>
              <a:rPr lang="en-US" sz="2400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MD</a:t>
            </a:r>
            <a:r>
              <a:rPr lang="en-US" sz="2400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I'm at number " </a:t>
            </a:r>
            <a:r>
              <a:rPr lang="en-US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range(</a:t>
            </a:r>
            <a:r>
              <a:rPr lang="en-US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I'm 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at number 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 smtClean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range(</a:t>
            </a:r>
            <a:r>
              <a:rPr lang="en-US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I'm 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at number 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 smtClean="0">
                <a:solidFill>
                  <a:srgbClr val="000000"/>
                </a:solidFill>
              </a:rPr>
              <a:t># add item to end of list</a:t>
            </a:r>
            <a:endParaRPr lang="en" sz="24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 smtClean="0">
                <a:solidFill>
                  <a:srgbClr val="000000"/>
                </a:solidFill>
              </a:rPr>
              <a:t># searches for item and gives its index</a:t>
            </a:r>
            <a:endParaRPr lang="en" sz="24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rgbClr val="000000"/>
                </a:solidFill>
              </a:rPr>
              <a:t># removes first item of that name</a:t>
            </a:r>
            <a:endParaRPr lang="en" sz="2400" dirty="0">
              <a:solidFill>
                <a:srgbClr val="000000"/>
              </a:solidFill>
            </a:endParaRP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 smtClean="0">
                <a:solidFill>
                  <a:srgbClr val="000000"/>
                </a:solidFill>
              </a:rPr>
              <a:t>    	# gives number of items in list</a:t>
            </a:r>
            <a:endParaRPr lang="en" sz="24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</a:rPr>
              <a:t>count(item)		# counts number of that item in list</a:t>
            </a:r>
            <a:endParaRPr lang="en" sz="24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 smtClean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more methods and things to do with list!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See the </a:t>
            </a:r>
            <a:r>
              <a:rPr lang="en" dirty="0" smtClean="0">
                <a:sym typeface="Open Sans"/>
              </a:rPr>
              <a:t>List documentation </a:t>
            </a:r>
            <a:r>
              <a:rPr lang="en" dirty="0" smtClean="0">
                <a:sym typeface="Open Sans"/>
                <a:hlinkClick r:id="rId3"/>
              </a:rPr>
              <a:t>here</a:t>
            </a:r>
            <a:r>
              <a:rPr lang="en" dirty="0" smtClean="0">
                <a:sym typeface="Open Sans"/>
              </a:rPr>
              <a:t> and </a:t>
            </a:r>
            <a:r>
              <a:rPr lang="en-US" dirty="0" smtClean="0">
                <a:sym typeface="Open Sans"/>
                <a:hlinkClick r:id="rId4"/>
              </a:rPr>
              <a:t>here</a:t>
            </a:r>
            <a:r>
              <a:rPr lang="en-US" dirty="0" smtClean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 smtClean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"or" </a:t>
            </a:r>
            <a:r>
              <a:rPr lang="en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operators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apple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1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sand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18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bad</a:t>
            </a:r>
            <a:r>
              <a:rPr lang="en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.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18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 smtClean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 smtClean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 smtClean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 smtClean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 &lt;= </a:t>
            </a:r>
            <a:r>
              <a:rPr lang="en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  <a:endParaRPr lang="en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  <a:endParaRPr lang="en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VA":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  <a:endParaRPr lang="en" sz="2400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 smtClean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 smtClean="0">
                <a:solidFill>
                  <a:srgbClr val="000000"/>
                </a:solidFill>
                <a:ea typeface="Ubuntu"/>
                <a:sym typeface="Ubuntu"/>
              </a:rPr>
              <a:t>loop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 smtClean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&lt; </a:t>
            </a:r>
            <a:r>
              <a:rPr lang="en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  <a:endParaRPr lang="en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 smtClean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 smtClean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 smtClean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 smtClean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 smtClean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 smtClean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counter 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&lt;= 5</a:t>
            </a:r>
            <a:r>
              <a:rPr lang="en-US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-US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print(counter)						counter+=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 smtClean="0">
                <a:solidFill>
                  <a:srgbClr val="000000"/>
                </a:solidFill>
                <a:sym typeface="Open Sans"/>
              </a:rPr>
              <a:t>Remember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</a:t>
            </a:r>
            <a:r>
              <a:rPr lang="en-US" sz="2000" dirty="0" smtClean="0"/>
              <a:t>ip </a:t>
            </a:r>
            <a:r>
              <a:rPr lang="mr-IN" sz="2000" dirty="0" smtClean="0"/>
              <a:t>–</a:t>
            </a:r>
            <a:r>
              <a:rPr lang="en-US" sz="2000" dirty="0" smtClean="0"/>
              <a:t> stands for “Pip installs packages.” Does what it says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$ pip install </a:t>
            </a:r>
            <a:r>
              <a:rPr lang="en-US" sz="2000" dirty="0" err="1" smtClean="0"/>
              <a:t>a_package</a:t>
            </a:r>
            <a:endParaRPr lang="en-US" sz="2000" dirty="0" smtClean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$ pip3 install </a:t>
            </a:r>
            <a:r>
              <a:rPr lang="en-US" sz="2000" dirty="0" err="1" smtClean="0"/>
              <a:t>a_different_package</a:t>
            </a:r>
            <a:endParaRPr lang="en-US" sz="2000" dirty="0" smtClean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 smtClean="0"/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</a:t>
            </a:r>
            <a:r>
              <a:rPr lang="en-US" sz="2000" dirty="0" smtClean="0"/>
              <a:t>mport </a:t>
            </a:r>
            <a:r>
              <a:rPr lang="en-US" sz="2000" dirty="0" err="1" smtClean="0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 smtClean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reuse</a:t>
            </a: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):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print(x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y)</a:t>
            </a:r>
            <a:endParaRPr lang="en-US" sz="24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method_name</a:t>
            </a:r>
            <a:r>
              <a:rPr lang="en-US" dirty="0" smtClean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smtClean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 smtClean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smtClean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method_name</a:t>
            </a:r>
            <a:r>
              <a:rPr lang="en-US" dirty="0" smtClean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smtClean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smtClean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 smtClean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</a:t>
            </a:r>
            <a:r>
              <a:rPr lang="en-US" dirty="0" err="1" smtClean="0"/>
              <a:t>ethod_name</a:t>
            </a:r>
            <a:r>
              <a:rPr lang="en-US" dirty="0" smtClean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 smtClean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 smtClean="0"/>
              <a:t>- you have to call it later to execute 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smtClean="0"/>
              <a:t>DRY </a:t>
            </a:r>
            <a:r>
              <a:rPr lang="mr-IN" dirty="0" smtClean="0"/>
              <a:t>–</a:t>
            </a:r>
            <a:r>
              <a:rPr lang="en-US" dirty="0" smtClean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smtClean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</a:t>
            </a:r>
            <a:r>
              <a:rPr lang="en-US" dirty="0" smtClean="0"/>
              <a:t>Brandon"</a:t>
            </a:r>
            <a:r>
              <a:rPr lang="en-US" dirty="0"/>
              <a:t>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</a:t>
            </a:r>
            <a:r>
              <a:rPr lang="en-US" dirty="0" smtClean="0"/>
              <a:t>Ethan"</a:t>
            </a:r>
            <a:r>
              <a:rPr lang="en-US" dirty="0"/>
              <a:t>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</a:t>
            </a:r>
            <a:r>
              <a:rPr lang="en-US" dirty="0" smtClean="0"/>
              <a:t>Maple"</a:t>
            </a:r>
            <a:r>
              <a:rPr lang="en-US" dirty="0"/>
              <a:t>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smtClean="0"/>
              <a:t>DRY </a:t>
            </a:r>
            <a:r>
              <a:rPr lang="mr-IN" dirty="0" smtClean="0"/>
              <a:t>–</a:t>
            </a:r>
            <a:r>
              <a:rPr lang="en-US" dirty="0" smtClean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say_hello</a:t>
            </a:r>
            <a:r>
              <a:rPr lang="en-US" dirty="0" smtClean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smtClean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 smtClean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 smtClean="0"/>
              <a:t>say_hello</a:t>
            </a:r>
            <a:r>
              <a:rPr lang="en-US" dirty="0" smtClean="0"/>
              <a:t>("Brandon")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</a:t>
            </a:r>
            <a:r>
              <a:rPr lang="en" sz="2000" dirty="0" smtClean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yourself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-US" sz="20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</a:t>
            </a:r>
            <a:r>
              <a:rPr lang="en" sz="20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 smtClea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</a:t>
            </a: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smtClean="0"/>
              <a:t>DRY </a:t>
            </a:r>
            <a:r>
              <a:rPr lang="mr-IN" dirty="0" smtClean="0"/>
              <a:t>–</a:t>
            </a:r>
            <a:r>
              <a:rPr lang="en-US" dirty="0" smtClean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say_hello</a:t>
            </a:r>
            <a:r>
              <a:rPr lang="en-US" dirty="0" smtClean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smtClean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 smtClean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 smtClean="0"/>
              <a:t>say_hello</a:t>
            </a:r>
            <a:r>
              <a:rPr lang="en-US" dirty="0" smtClean="0"/>
              <a:t>("Brandon")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750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"Maple"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 smtClean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 smtClean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 smtClean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 smtClean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 smtClean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 smtClean="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these authors and the year they kicked the bucket; print the collection in the following </a:t>
            </a:r>
            <a:r>
              <a:rPr lang="en" sz="22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format</a:t>
            </a:r>
            <a:r>
              <a:rPr lang="en-US" sz="22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Use a method to do so</a:t>
            </a:r>
            <a:r>
              <a:rPr lang="en" sz="22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Charles Dickens kicked the bucket in 1870.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Charles Dickens, 1870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William Thackeray, 1863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Anthony Trollope, 1882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Gerard Manley Hopkins, 1889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authors = </a:t>
            </a:r>
            <a:r>
              <a:rPr lang="en-US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Charles 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Dickens"</a:t>
            </a:r>
            <a:r>
              <a:rPr lang="en-US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"1870"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  <a:endParaRPr lang="en-US" sz="18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William 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Thackeray"</a:t>
            </a:r>
            <a:r>
              <a:rPr lang="en-US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"1863"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Anthony 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Trollope"</a:t>
            </a:r>
            <a:r>
              <a:rPr lang="en-US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"1882"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  <a:endParaRPr lang="en-US" sz="18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Gerard Manley 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Hopkins"</a:t>
            </a:r>
            <a:r>
              <a:rPr lang="en-US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1889"</a:t>
            </a:r>
          </a:p>
          <a:p>
            <a:pPr lvl="0"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author,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authors.items</a:t>
            </a:r>
            <a:r>
              <a:rPr lang="en-US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print(author 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</a:t>
            </a:r>
            <a:r>
              <a:rPr lang="en-US" sz="18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kicked the bucket in "</a:t>
            </a:r>
            <a:r>
              <a:rPr lang="en-US" sz="18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time </a:t>
            </a:r>
            <a:r>
              <a:rPr lang="en" sz="22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traveler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has suddenly appeared in the classroom!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variable representing the traveller's year of origin (e.g., </a:t>
            </a:r>
            <a:r>
              <a:rPr lang="en" sz="2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2000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and greet our strange visitor with a different message if he is from the distant past (before 1900), the present era (1900-2020) or from the far future (beyond 2020).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2000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year &lt; </a:t>
            </a:r>
            <a:r>
              <a:rPr lang="en" sz="20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  <a:endParaRPr lang="en" sz="20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me of the past</a:t>
            </a:r>
            <a:r>
              <a:rPr lang="en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!</a:t>
            </a:r>
            <a:r>
              <a:rPr lang="en-US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0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&gt;=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year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&lt;= </a:t>
            </a:r>
            <a:r>
              <a:rPr lang="en" sz="20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  <a:endParaRPr lang="en" sz="20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wish you were from a cooler era</a:t>
            </a:r>
            <a:r>
              <a:rPr lang="en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.</a:t>
            </a:r>
            <a:r>
              <a:rPr lang="en-US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0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future traveller</a:t>
            </a:r>
            <a:r>
              <a:rPr lang="en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.</a:t>
            </a:r>
            <a:r>
              <a:rPr lang="en-US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0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Rewrite (refactor) as a method to test different years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 smtClean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  <a:endParaRPr lang="en" sz="32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  <a:endParaRPr lang="en" sz="32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4490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</a:t>
            </a:r>
            <a:r>
              <a:rPr lang="en" sz="5000" dirty="0" smtClean="0"/>
              <a:t> </a:t>
            </a:r>
            <a:r>
              <a:rPr lang="en" sz="5000" dirty="0" smtClean="0">
                <a:solidFill>
                  <a:schemeClr val="bg2"/>
                </a:solidFill>
                <a:latin typeface="Ubuntu"/>
                <a:cs typeface="Ubuntu"/>
              </a:rPr>
              <a:t>improved</a:t>
            </a:r>
            <a:endParaRPr lang="en" sz="5000" dirty="0">
              <a:solidFill>
                <a:schemeClr val="bg2"/>
              </a:solidFill>
              <a:latin typeface="Ubuntu"/>
              <a:cs typeface="Ubuntu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1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greeting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(year</a:t>
            </a:r>
            <a:r>
              <a:rPr lang="en" sz="21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):</a:t>
            </a:r>
            <a:endParaRPr lang="en" sz="21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year &lt; </a:t>
            </a:r>
            <a:r>
              <a:rPr lang="en" sz="21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  <a:endParaRPr lang="en" sz="21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" sz="21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me of the past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!</a:t>
            </a:r>
            <a:r>
              <a:rPr lang="en-US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1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&gt;=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&lt;= </a:t>
            </a:r>
            <a:r>
              <a:rPr lang="en" sz="21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  <a:endParaRPr lang="en" sz="21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" sz="21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wish you were from a cooler era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1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  <a:endParaRPr lang="en" sz="21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" sz="21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future traveller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.</a:t>
            </a:r>
            <a:r>
              <a:rPr lang="en-US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1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 smtClean="0"/>
              <a:t>reeting(1878)</a:t>
            </a:r>
            <a:endParaRPr lang="en" sz="2200" dirty="0"/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 smtClean="0"/>
              <a:t>reeting(2013)</a:t>
            </a:r>
            <a:endParaRPr lang="en" sz="2200" dirty="0"/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 smtClean="0"/>
              <a:t>reeting(3000)</a:t>
            </a:r>
            <a:endParaRPr lang="en" sz="22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Create a collection of 19th- and 20th-century authors (or historical/political figures if that's your bag!) and their birth dates (historical accuracy doesn't matter).  An example: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{"Wallace </a:t>
            </a:r>
            <a:r>
              <a:rPr lang="en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Stevens</a:t>
            </a:r>
            <a:r>
              <a:rPr lang="en-US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00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1879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Count the number of 19th-century birth dates and the number of 20th-century birth dates, then print the results like: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There are 3 19th-c. births and 2 20th-c. births in my collection.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{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'Wallace 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Stevens</a:t>
            </a:r>
            <a:r>
              <a:rPr lang="en-US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1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1897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-US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</a:t>
            </a:r>
            <a:r>
              <a:rPr lang="en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1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Walsh</a:t>
            </a:r>
            <a:r>
              <a:rPr lang="en-US" sz="22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1977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nineteenth_count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twentieth_count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endParaRPr lang="en" sz="22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person, </a:t>
            </a:r>
            <a:r>
              <a:rPr lang="en-US" sz="22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b_date</a:t>
            </a:r>
            <a:r>
              <a:rPr lang="en-US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</a:t>
            </a:r>
            <a:r>
              <a:rPr lang="en-US" sz="22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birth_dates.items</a:t>
            </a:r>
            <a:r>
              <a:rPr lang="en-US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b_date &lt; </a:t>
            </a:r>
            <a:r>
              <a:rPr lang="en" sz="22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  <a:endParaRPr lang="en" sz="22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nineteenth_count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2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twentieth_count += </a:t>
            </a:r>
            <a:r>
              <a:rPr lang="en" sz="2200" dirty="0" smtClean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 </a:t>
            </a:r>
            <a:r>
              <a:rPr lang="en-US" sz="5000" dirty="0" smtClean="0">
                <a:solidFill>
                  <a:schemeClr val="bg2"/>
                </a:solidFill>
                <a:latin typeface="Ubuntu"/>
                <a:cs typeface="Ubuntu"/>
              </a:rPr>
              <a:t>continued</a:t>
            </a:r>
            <a:endParaRPr lang="en" sz="5000" dirty="0">
              <a:solidFill>
                <a:schemeClr val="bg2"/>
              </a:solidFill>
              <a:latin typeface="Ubuntu"/>
              <a:cs typeface="Ubuntu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"There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are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str(nineteenth_count)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19th-c. births and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str(twentieth_count)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20th-c. births in my collection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.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How might you expand this to capture additional centuries?  Decades?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 smtClean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  <a:endParaRPr lang="en" sz="32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  <a:endParaRPr lang="en" sz="32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 smtClean="0"/>
              <a:t>do_a_thing</a:t>
            </a:r>
            <a:endParaRPr lang="en-US" sz="3600" dirty="0" smtClean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 smtClean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 smtClean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 smtClean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thing in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this_one in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 smtClean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 smtClean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 smtClean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thing in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this_one in </a:t>
            </a:r>
            <a:r>
              <a:rPr lang="en-US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1761</Words>
  <Application>Microsoft Macintosh PowerPoint</Application>
  <PresentationFormat>On-screen Show (4:3)</PresentationFormat>
  <Paragraphs>500</Paragraphs>
  <Slides>56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Custom Theme</vt:lpstr>
      <vt:lpstr>Custom Theme</vt:lpstr>
      <vt:lpstr>Custom Theme</vt:lpstr>
      <vt:lpstr>Programming Concepts II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PowerPoint Presentation</vt:lpstr>
      <vt:lpstr>Exercise</vt:lpstr>
      <vt:lpstr>An Answer</vt:lpstr>
      <vt:lpstr>An Answer: improved</vt:lpstr>
      <vt:lpstr>PowerPoint Presentation</vt:lpstr>
      <vt:lpstr>Exercise</vt:lpstr>
      <vt:lpstr>An Answer</vt:lpstr>
      <vt:lpstr>An Answer: continued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Brandon Walsh</cp:lastModifiedBy>
  <cp:revision>187</cp:revision>
  <dcterms:modified xsi:type="dcterms:W3CDTF">2018-06-07T20:05:36Z</dcterms:modified>
</cp:coreProperties>
</file>